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52"/>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325" r:id="rId19"/>
    <p:sldId id="326" r:id="rId20"/>
    <p:sldId id="329" r:id="rId21"/>
    <p:sldId id="277" r:id="rId22"/>
    <p:sldId id="297" r:id="rId23"/>
    <p:sldId id="299" r:id="rId24"/>
    <p:sldId id="300" r:id="rId25"/>
    <p:sldId id="281" r:id="rId26"/>
    <p:sldId id="274" r:id="rId27"/>
    <p:sldId id="286" r:id="rId28"/>
    <p:sldId id="279" r:id="rId29"/>
    <p:sldId id="338" r:id="rId30"/>
    <p:sldId id="331" r:id="rId31"/>
    <p:sldId id="298" r:id="rId32"/>
    <p:sldId id="301" r:id="rId33"/>
    <p:sldId id="310" r:id="rId34"/>
    <p:sldId id="311" r:id="rId35"/>
    <p:sldId id="312" r:id="rId36"/>
    <p:sldId id="321" r:id="rId37"/>
    <p:sldId id="320" r:id="rId38"/>
    <p:sldId id="335" r:id="rId39"/>
    <p:sldId id="334" r:id="rId40"/>
    <p:sldId id="333" r:id="rId41"/>
    <p:sldId id="307" r:id="rId42"/>
    <p:sldId id="308" r:id="rId43"/>
    <p:sldId id="317" r:id="rId44"/>
    <p:sldId id="345" r:id="rId45"/>
    <p:sldId id="341" r:id="rId46"/>
    <p:sldId id="327" r:id="rId47"/>
    <p:sldId id="339" r:id="rId48"/>
    <p:sldId id="309" r:id="rId49"/>
    <p:sldId id="340" r:id="rId50"/>
    <p:sldId id="34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4/20/2018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26</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33</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34</a:t>
            </a:fld>
            <a:endParaRPr lang="en-US"/>
          </a:p>
        </p:txBody>
      </p:sp>
    </p:spTree>
    <p:extLst>
      <p:ext uri="{BB962C8B-B14F-4D97-AF65-F5344CB8AC3E}">
        <p14:creationId xmlns:p14="http://schemas.microsoft.com/office/powerpoint/2010/main" val="21294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21</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25</a:t>
            </a:fld>
            <a:endParaRPr lang="en-US"/>
          </a:p>
        </p:txBody>
      </p:sp>
    </p:spTree>
    <p:extLst>
      <p:ext uri="{BB962C8B-B14F-4D97-AF65-F5344CB8AC3E}">
        <p14:creationId xmlns:p14="http://schemas.microsoft.com/office/powerpoint/2010/main" val="3796627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4/20/2018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4/20/2018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4/20/2018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4/20/2018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4/20/2018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4/20/2018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4/20/2018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90495945"/>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641364232"/>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a:solidFill>
                            <a:schemeClr val="tx1"/>
                          </a:solidFill>
                        </a:rPr>
                        <a:t>&lt; .001</a:t>
                      </a:r>
                      <a:endParaRPr lang="en-US" sz="2400" b="0" dirty="0">
                        <a:solidFill>
                          <a:schemeClr val="tx1"/>
                        </a:solidFill>
                      </a:endParaRP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Judgment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718017933"/>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.422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.020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20.622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1.054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.132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7.386</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267062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Recall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951792881"/>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6.421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a:t>
                      </a:r>
                      <a:r>
                        <a:rPr lang="en-US" sz="2400" kern="1200" dirty="0">
                          <a:solidFill>
                            <a:schemeClr val="dk1"/>
                          </a:solidFill>
                          <a:effectLst/>
                          <a:latin typeface="+mn-lt"/>
                          <a:ea typeface="Calibri" panose="020F0502020204030204" pitchFamily="34" charset="0"/>
                          <a:cs typeface="Times New Roman" panose="02020603050405020304" pitchFamily="18" charset="0"/>
                        </a:rPr>
                        <a:t>633</a:t>
                      </a:r>
                      <a:endParaRPr lang="en-US" sz="24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6.421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.681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.163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4.180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475423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solidFill>
                  <a:schemeClr val="tx1"/>
                </a:solidFill>
              </a:rPr>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for judgments. (Hypothesis Three)</a:t>
            </a:r>
          </a:p>
          <a:p>
            <a:pPr>
              <a:buFont typeface="+mj-lt"/>
              <a:buAutoNum type="arabicPeriod"/>
            </a:pPr>
            <a:r>
              <a:rPr lang="en-US" sz="2400" dirty="0">
                <a:solidFill>
                  <a:schemeClr val="tx1"/>
                </a:solidFill>
              </a:rPr>
              <a:t>Examine interactions between IVs for recall. (Hypothesis Two)</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solidFill>
                  <a:schemeClr val="tx1"/>
                </a:solidFill>
              </a:rPr>
              <a:t>21 word pairs per block </a:t>
            </a:r>
          </a:p>
          <a:p>
            <a:pPr marL="457200" lvl="1" indent="0">
              <a:buNone/>
            </a:pPr>
            <a:endParaRPr lang="en-US" sz="2400" dirty="0">
              <a:solidFill>
                <a:schemeClr val="tx1"/>
              </a:solidFill>
            </a:endParaRPr>
          </a:p>
          <a:p>
            <a:pPr lvl="1"/>
            <a:r>
              <a:rPr lang="en-US" sz="2400" dirty="0">
                <a:solidFill>
                  <a:schemeClr val="tx1"/>
                </a:solidFill>
              </a:rPr>
              <a:t>The instructions at the start of each block explain one of the three types of relationships (Associative, Semantic, or Thematic), and the instructions change with each block.</a:t>
            </a:r>
          </a:p>
          <a:p>
            <a:pPr marL="457200" lvl="1" indent="0">
              <a:buNone/>
            </a:pPr>
            <a:endParaRPr lang="en-US" sz="2400" dirty="0">
              <a:solidFill>
                <a:schemeClr val="tx1"/>
              </a:solidFill>
            </a:endParaRPr>
          </a:p>
          <a:p>
            <a:pPr lvl="1"/>
            <a:r>
              <a:rPr lang="en-US" sz="2400" dirty="0">
                <a:solidFill>
                  <a:schemeClr val="tx1"/>
                </a:solidFill>
              </a:rPr>
              <a:t>Judgments were made on a scale of 0 to 100, with 0 indicating no relationship and 100 indicating a perfect relationship</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are presented with the first word from each of the pairs they previously judged and are asked to recall the target word it was paired with.</a:t>
            </a:r>
          </a:p>
          <a:p>
            <a:pPr lvl="1"/>
            <a:r>
              <a:rPr lang="en-US" sz="2400" dirty="0">
                <a:solidFill>
                  <a:schemeClr val="tx1"/>
                </a:solidFill>
              </a:rPr>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3745</TotalTime>
  <Words>4678</Words>
  <Application>Microsoft Office PowerPoint</Application>
  <PresentationFormat>Widescreen</PresentationFormat>
  <Paragraphs>984</Paragraphs>
  <Slides>50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Judgments</vt:lpstr>
      <vt:lpstr>MLM Results – Recall</vt:lpstr>
      <vt:lpstr>Three-Way Interactions</vt:lpstr>
      <vt:lpstr>Simple Slopes Analysis Analyses</vt:lpstr>
      <vt:lpstr>Three-Way Interactions – Block One Only</vt:lpstr>
      <vt:lpstr>Examining Block One Only</vt:lpstr>
      <vt:lpstr>Hypothesis Four</vt:lpstr>
      <vt:lpstr>Results </vt:lpstr>
      <vt:lpstr>Judgment Replication</vt:lpstr>
      <vt:lpstr>Recall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vt:lpstr>
      <vt:lpstr>General Discussion</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116</cp:revision>
  <dcterms:modified xsi:type="dcterms:W3CDTF">2018-04-21T02:01:05Z</dcterms:modified>
</cp:coreProperties>
</file>